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7" r:id="rId2"/>
    <p:sldId id="258" r:id="rId3"/>
    <p:sldId id="262" r:id="rId4"/>
    <p:sldId id="263" r:id="rId5"/>
    <p:sldId id="264" r:id="rId6"/>
    <p:sldId id="265" r:id="rId7"/>
    <p:sldId id="266" r:id="rId8"/>
    <p:sldId id="259" r:id="rId9"/>
    <p:sldId id="268" r:id="rId10"/>
    <p:sldId id="269" r:id="rId11"/>
    <p:sldId id="270" r:id="rId12"/>
    <p:sldId id="271" r:id="rId13"/>
  </p:sldIdLst>
  <p:sldSz cx="12192000" cy="6858000"/>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22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2800" y="0"/>
            <a:ext cx="4301543" cy="341064"/>
          </a:xfrm>
          <a:prstGeom prst="rect">
            <a:avLst/>
          </a:prstGeom>
        </p:spPr>
        <p:txBody>
          <a:bodyPr vert="horz" lIns="91440" tIns="45720" rIns="91440" bIns="45720" rtlCol="0"/>
          <a:lstStyle>
            <a:lvl1pPr algn="r">
              <a:defRPr sz="1200"/>
            </a:lvl1pPr>
          </a:lstStyle>
          <a:p>
            <a:fld id="{172F049F-0DDC-4F12-8835-18B51D8FAB65}" type="datetimeFigureOut">
              <a:rPr lang="pl-PL" smtClean="0"/>
              <a:t>2018-10-03</a:t>
            </a:fld>
            <a:endParaRPr lang="pl-PL"/>
          </a:p>
        </p:txBody>
      </p:sp>
      <p:sp>
        <p:nvSpPr>
          <p:cNvPr id="4" name="Symbol zastępczy stopki 3"/>
          <p:cNvSpPr>
            <a:spLocks noGrp="1"/>
          </p:cNvSpPr>
          <p:nvPr>
            <p:ph type="ftr" sz="quarter" idx="2"/>
          </p:nvPr>
        </p:nvSpPr>
        <p:spPr>
          <a:xfrm>
            <a:off x="2" y="6456612"/>
            <a:ext cx="4301543" cy="341064"/>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2800" y="6456612"/>
            <a:ext cx="4301543" cy="341064"/>
          </a:xfrm>
          <a:prstGeom prst="rect">
            <a:avLst/>
          </a:prstGeom>
        </p:spPr>
        <p:txBody>
          <a:bodyPr vert="horz" lIns="91440" tIns="45720" rIns="91440" bIns="45720" rtlCol="0" anchor="b"/>
          <a:lstStyle>
            <a:lvl1pPr algn="r">
              <a:defRPr sz="1200"/>
            </a:lvl1pPr>
          </a:lstStyle>
          <a:p>
            <a:fld id="{3C02898C-874A-4F03-BCAA-49777A2AAD7A}" type="slidenum">
              <a:rPr lang="pl-PL" smtClean="0"/>
              <a:t>‹#›</a:t>
            </a:fld>
            <a:endParaRPr lang="pl-PL"/>
          </a:p>
        </p:txBody>
      </p:sp>
    </p:spTree>
    <p:extLst>
      <p:ext uri="{BB962C8B-B14F-4D97-AF65-F5344CB8AC3E}">
        <p14:creationId xmlns:p14="http://schemas.microsoft.com/office/powerpoint/2010/main" val="253329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1C888F93-3B10-43BD-A448-03A0E04A341E}" type="datetimeFigureOut">
              <a:rPr lang="pl-PL" smtClean="0"/>
              <a:t>2018-10-03</a:t>
            </a:fld>
            <a:endParaRPr lang="pl-PL"/>
          </a:p>
        </p:txBody>
      </p:sp>
      <p:sp>
        <p:nvSpPr>
          <p:cNvPr id="4" name="Symbol zastępczy obrazu slajd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590AD7E5-4521-4011-BF34-68B74043BC66}" type="slidenum">
              <a:rPr lang="pl-PL" smtClean="0"/>
              <a:t>‹#›</a:t>
            </a:fld>
            <a:endParaRPr lang="pl-PL"/>
          </a:p>
        </p:txBody>
      </p:sp>
    </p:spTree>
    <p:extLst>
      <p:ext uri="{BB962C8B-B14F-4D97-AF65-F5344CB8AC3E}">
        <p14:creationId xmlns:p14="http://schemas.microsoft.com/office/powerpoint/2010/main" val="167653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1</a:t>
            </a:fld>
            <a:endParaRPr lang="pl-PL"/>
          </a:p>
        </p:txBody>
      </p:sp>
    </p:spTree>
    <p:extLst>
      <p:ext uri="{BB962C8B-B14F-4D97-AF65-F5344CB8AC3E}">
        <p14:creationId xmlns:p14="http://schemas.microsoft.com/office/powerpoint/2010/main" val="413343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10</a:t>
            </a:fld>
            <a:endParaRPr lang="pl-PL"/>
          </a:p>
        </p:txBody>
      </p:sp>
    </p:spTree>
    <p:extLst>
      <p:ext uri="{BB962C8B-B14F-4D97-AF65-F5344CB8AC3E}">
        <p14:creationId xmlns:p14="http://schemas.microsoft.com/office/powerpoint/2010/main" val="133085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11</a:t>
            </a:fld>
            <a:endParaRPr lang="pl-PL"/>
          </a:p>
        </p:txBody>
      </p:sp>
    </p:spTree>
    <p:extLst>
      <p:ext uri="{BB962C8B-B14F-4D97-AF65-F5344CB8AC3E}">
        <p14:creationId xmlns:p14="http://schemas.microsoft.com/office/powerpoint/2010/main" val="416676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12</a:t>
            </a:fld>
            <a:endParaRPr lang="pl-PL"/>
          </a:p>
        </p:txBody>
      </p:sp>
    </p:spTree>
    <p:extLst>
      <p:ext uri="{BB962C8B-B14F-4D97-AF65-F5344CB8AC3E}">
        <p14:creationId xmlns:p14="http://schemas.microsoft.com/office/powerpoint/2010/main" val="388205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2</a:t>
            </a:fld>
            <a:endParaRPr lang="pl-PL"/>
          </a:p>
        </p:txBody>
      </p:sp>
    </p:spTree>
    <p:extLst>
      <p:ext uri="{BB962C8B-B14F-4D97-AF65-F5344CB8AC3E}">
        <p14:creationId xmlns:p14="http://schemas.microsoft.com/office/powerpoint/2010/main" val="141610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3</a:t>
            </a:fld>
            <a:endParaRPr lang="pl-PL"/>
          </a:p>
        </p:txBody>
      </p:sp>
    </p:spTree>
    <p:extLst>
      <p:ext uri="{BB962C8B-B14F-4D97-AF65-F5344CB8AC3E}">
        <p14:creationId xmlns:p14="http://schemas.microsoft.com/office/powerpoint/2010/main" val="112133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4</a:t>
            </a:fld>
            <a:endParaRPr lang="pl-PL"/>
          </a:p>
        </p:txBody>
      </p:sp>
    </p:spTree>
    <p:extLst>
      <p:ext uri="{BB962C8B-B14F-4D97-AF65-F5344CB8AC3E}">
        <p14:creationId xmlns:p14="http://schemas.microsoft.com/office/powerpoint/2010/main" val="192964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5</a:t>
            </a:fld>
            <a:endParaRPr lang="pl-PL"/>
          </a:p>
        </p:txBody>
      </p:sp>
    </p:spTree>
    <p:extLst>
      <p:ext uri="{BB962C8B-B14F-4D97-AF65-F5344CB8AC3E}">
        <p14:creationId xmlns:p14="http://schemas.microsoft.com/office/powerpoint/2010/main" val="288807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6</a:t>
            </a:fld>
            <a:endParaRPr lang="pl-PL"/>
          </a:p>
        </p:txBody>
      </p:sp>
    </p:spTree>
    <p:extLst>
      <p:ext uri="{BB962C8B-B14F-4D97-AF65-F5344CB8AC3E}">
        <p14:creationId xmlns:p14="http://schemas.microsoft.com/office/powerpoint/2010/main" val="403302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7</a:t>
            </a:fld>
            <a:endParaRPr lang="pl-PL"/>
          </a:p>
        </p:txBody>
      </p:sp>
    </p:spTree>
    <p:extLst>
      <p:ext uri="{BB962C8B-B14F-4D97-AF65-F5344CB8AC3E}">
        <p14:creationId xmlns:p14="http://schemas.microsoft.com/office/powerpoint/2010/main" val="283200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8</a:t>
            </a:fld>
            <a:endParaRPr lang="pl-PL"/>
          </a:p>
        </p:txBody>
      </p:sp>
    </p:spTree>
    <p:extLst>
      <p:ext uri="{BB962C8B-B14F-4D97-AF65-F5344CB8AC3E}">
        <p14:creationId xmlns:p14="http://schemas.microsoft.com/office/powerpoint/2010/main" val="274924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90AD7E5-4521-4011-BF34-68B74043BC66}" type="slidenum">
              <a:rPr lang="pl-PL" smtClean="0"/>
              <a:t>9</a:t>
            </a:fld>
            <a:endParaRPr lang="pl-PL"/>
          </a:p>
        </p:txBody>
      </p:sp>
    </p:spTree>
    <p:extLst>
      <p:ext uri="{BB962C8B-B14F-4D97-AF65-F5344CB8AC3E}">
        <p14:creationId xmlns:p14="http://schemas.microsoft.com/office/powerpoint/2010/main" val="45905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A84A8C9-39B4-48B5-9555-0F8F6059D2AD}" type="datetime1">
              <a:rPr lang="pl-PL" smtClean="0"/>
              <a:t>2018-10-03</a:t>
            </a:fld>
            <a:endParaRPr lang="pl-PL"/>
          </a:p>
        </p:txBody>
      </p:sp>
      <p:sp>
        <p:nvSpPr>
          <p:cNvPr id="5" name="Symbol zastępczy stopki 4"/>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6" name="Symbol zastępczy numeru slajdu 5"/>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14695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4EEB9AB-AB6F-4AAF-BBA9-22C5B253F802}" type="datetime1">
              <a:rPr lang="pl-PL" smtClean="0"/>
              <a:t>2018-10-03</a:t>
            </a:fld>
            <a:endParaRPr lang="pl-PL"/>
          </a:p>
        </p:txBody>
      </p:sp>
      <p:sp>
        <p:nvSpPr>
          <p:cNvPr id="5" name="Symbol zastępczy stopki 4"/>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6" name="Symbol zastępczy numeru slajdu 5"/>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9247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9288051-0203-442B-8359-F9CFC9CDE03C}" type="datetime1">
              <a:rPr lang="pl-PL" smtClean="0"/>
              <a:t>2018-10-03</a:t>
            </a:fld>
            <a:endParaRPr lang="pl-PL"/>
          </a:p>
        </p:txBody>
      </p:sp>
      <p:sp>
        <p:nvSpPr>
          <p:cNvPr id="5" name="Symbol zastępczy stopki 4"/>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6" name="Symbol zastępczy numeru slajdu 5"/>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423612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28B73EA-1364-4742-8D01-046239469F84}" type="datetime1">
              <a:rPr lang="pl-PL" smtClean="0"/>
              <a:t>2018-10-03</a:t>
            </a:fld>
            <a:endParaRPr lang="pl-PL"/>
          </a:p>
        </p:txBody>
      </p:sp>
      <p:sp>
        <p:nvSpPr>
          <p:cNvPr id="5" name="Symbol zastępczy stopki 4"/>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6" name="Symbol zastępczy numeru slajdu 5"/>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134770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D9302A2-2BD0-4BD4-A069-8B382F75C4C0}" type="datetime1">
              <a:rPr lang="pl-PL" smtClean="0"/>
              <a:t>2018-10-03</a:t>
            </a:fld>
            <a:endParaRPr lang="pl-PL"/>
          </a:p>
        </p:txBody>
      </p:sp>
      <p:sp>
        <p:nvSpPr>
          <p:cNvPr id="5" name="Symbol zastępczy stopki 4"/>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6" name="Symbol zastępczy numeru slajdu 5"/>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22110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7F31F08-3542-4651-962D-792B06256CFC}" type="datetime1">
              <a:rPr lang="pl-PL" smtClean="0"/>
              <a:t>2018-10-03</a:t>
            </a:fld>
            <a:endParaRPr lang="pl-PL"/>
          </a:p>
        </p:txBody>
      </p:sp>
      <p:sp>
        <p:nvSpPr>
          <p:cNvPr id="6" name="Symbol zastępczy stopki 5"/>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7" name="Symbol zastępczy numeru slajdu 6"/>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142299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FF01C6B-D216-4596-A25B-6ABB2DCDACA6}" type="datetime1">
              <a:rPr lang="pl-PL" smtClean="0"/>
              <a:t>2018-10-03</a:t>
            </a:fld>
            <a:endParaRPr lang="pl-PL"/>
          </a:p>
        </p:txBody>
      </p:sp>
      <p:sp>
        <p:nvSpPr>
          <p:cNvPr id="8" name="Symbol zastępczy stopki 7"/>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9" name="Symbol zastępczy numeru slajdu 8"/>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172713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98D85E1-1BED-4592-807B-A4980976F4AA}" type="datetime1">
              <a:rPr lang="pl-PL" smtClean="0"/>
              <a:t>2018-10-03</a:t>
            </a:fld>
            <a:endParaRPr lang="pl-PL"/>
          </a:p>
        </p:txBody>
      </p:sp>
      <p:sp>
        <p:nvSpPr>
          <p:cNvPr id="4" name="Symbol zastępczy stopki 3"/>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5" name="Symbol zastępczy numeru slajdu 4"/>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81927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064B963-0FCE-4A02-B9B7-55E1C0F709AD}" type="datetime1">
              <a:rPr lang="pl-PL" smtClean="0"/>
              <a:t>2018-10-03</a:t>
            </a:fld>
            <a:endParaRPr lang="pl-PL"/>
          </a:p>
        </p:txBody>
      </p:sp>
      <p:sp>
        <p:nvSpPr>
          <p:cNvPr id="3" name="Symbol zastępczy stopki 2"/>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4" name="Symbol zastępczy numeru slajdu 3"/>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1176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77DB66-75DC-4F83-8E77-04E6EC60C300}" type="datetime1">
              <a:rPr lang="pl-PL" smtClean="0"/>
              <a:t>2018-10-03</a:t>
            </a:fld>
            <a:endParaRPr lang="pl-PL"/>
          </a:p>
        </p:txBody>
      </p:sp>
      <p:sp>
        <p:nvSpPr>
          <p:cNvPr id="6" name="Symbol zastępczy stopki 5"/>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7" name="Symbol zastępczy numeru slajdu 6"/>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213647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258C289-56E5-40CF-9420-26B83EBECA4B}" type="datetime1">
              <a:rPr lang="pl-PL" smtClean="0"/>
              <a:t>2018-10-03</a:t>
            </a:fld>
            <a:endParaRPr lang="pl-PL"/>
          </a:p>
        </p:txBody>
      </p:sp>
      <p:sp>
        <p:nvSpPr>
          <p:cNvPr id="6" name="Symbol zastępczy stopki 5"/>
          <p:cNvSpPr>
            <a:spLocks noGrp="1"/>
          </p:cNvSpPr>
          <p:nvPr>
            <p:ph type="ftr" sz="quarter" idx="11"/>
          </p:nvPr>
        </p:nvSpPr>
        <p:spPr/>
        <p:txBody>
          <a:bodyPr/>
          <a:lstStyle/>
          <a:p>
            <a:r>
              <a:rPr lang="en-US" smtClean="0"/>
              <a:t>The Entrepreneurs Assistance Center, The City Hall of Łomża, cop@um.lomza.pl . tel. +48 86 2156852</a:t>
            </a:r>
            <a:endParaRPr lang="pl-PL"/>
          </a:p>
        </p:txBody>
      </p:sp>
      <p:sp>
        <p:nvSpPr>
          <p:cNvPr id="7" name="Symbol zastępczy numeru slajdu 6"/>
          <p:cNvSpPr>
            <a:spLocks noGrp="1"/>
          </p:cNvSpPr>
          <p:nvPr>
            <p:ph type="sldNum" sz="quarter" idx="12"/>
          </p:nvPr>
        </p:nvSpPr>
        <p:spPr/>
        <p:txBody>
          <a:bodyPr/>
          <a:lstStyle/>
          <a:p>
            <a:fld id="{F0382239-718E-406A-8881-B0C403A2ABC8}" type="slidenum">
              <a:rPr lang="pl-PL" smtClean="0"/>
              <a:t>‹#›</a:t>
            </a:fld>
            <a:endParaRPr lang="pl-PL"/>
          </a:p>
        </p:txBody>
      </p:sp>
    </p:spTree>
    <p:extLst>
      <p:ext uri="{BB962C8B-B14F-4D97-AF65-F5344CB8AC3E}">
        <p14:creationId xmlns:p14="http://schemas.microsoft.com/office/powerpoint/2010/main" val="359370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AC92F-ACE5-43D6-B2F0-99961B813A24}" type="datetime1">
              <a:rPr lang="pl-PL" smtClean="0"/>
              <a:t>2018-10-03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Entrepreneurs Assistance Center, The City Hall of Łomża, cop@um.lomza.pl . tel. +48 86 2156852</a:t>
            </a: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2239-718E-406A-8881-B0C403A2ABC8}" type="slidenum">
              <a:rPr lang="pl-PL" smtClean="0"/>
              <a:t>‹#›</a:t>
            </a:fld>
            <a:endParaRPr lang="pl-PL"/>
          </a:p>
        </p:txBody>
      </p:sp>
    </p:spTree>
    <p:extLst>
      <p:ext uri="{BB962C8B-B14F-4D97-AF65-F5344CB8AC3E}">
        <p14:creationId xmlns:p14="http://schemas.microsoft.com/office/powerpoint/2010/main" val="23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cop@um.lomza.pl" TargetMode="External"/><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biznes.um.lomza.pl/" TargetMode="External"/><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www.biznes.um.lomza.p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307910" y="2771192"/>
            <a:ext cx="11504644" cy="1631216"/>
          </a:xfrm>
          <a:prstGeom prst="rect">
            <a:avLst/>
          </a:prstGeom>
          <a:noFill/>
        </p:spPr>
        <p:txBody>
          <a:bodyPr wrap="square" rtlCol="0">
            <a:spAutoFit/>
          </a:bodyPr>
          <a:lstStyle/>
          <a:p>
            <a:pPr algn="ctr"/>
            <a:r>
              <a:rPr lang="pl-PL" sz="5000" dirty="0" smtClean="0">
                <a:effectLst>
                  <a:outerShdw blurRad="38100" dist="38100" dir="2700000" algn="tl">
                    <a:srgbClr val="000000">
                      <a:alpha val="43137"/>
                    </a:srgbClr>
                  </a:outerShdw>
                </a:effectLst>
              </a:rPr>
              <a:t>INVESTMENT ADVANTAGES </a:t>
            </a:r>
          </a:p>
          <a:p>
            <a:pPr algn="ctr"/>
            <a:r>
              <a:rPr lang="pl-PL" sz="5000" dirty="0" smtClean="0">
                <a:effectLst>
                  <a:outerShdw blurRad="38100" dist="38100" dir="2700000" algn="tl">
                    <a:srgbClr val="000000">
                      <a:alpha val="43137"/>
                    </a:srgbClr>
                  </a:outerShdw>
                </a:effectLst>
              </a:rPr>
              <a:t>OF ŁOMŻA REGION</a:t>
            </a:r>
            <a:endParaRPr lang="pl-PL"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6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861774"/>
          </a:xfrm>
          <a:prstGeom prst="rect">
            <a:avLst/>
          </a:prstGeom>
          <a:noFill/>
        </p:spPr>
        <p:txBody>
          <a:bodyPr wrap="square" rtlCol="0">
            <a:spAutoFit/>
          </a:bodyPr>
          <a:lstStyle/>
          <a:p>
            <a:pPr algn="ctr"/>
            <a:r>
              <a:rPr lang="pl-PL" sz="2500" dirty="0" smtClean="0"/>
              <a:t>THE STRUCTURE OF COMPANIES IN ŁOMŻA</a:t>
            </a:r>
          </a:p>
          <a:p>
            <a:pPr algn="ctr"/>
            <a:endParaRPr lang="pl-PL" sz="2500" dirty="0">
              <a:solidFill>
                <a:schemeClr val="accent3">
                  <a:lumMod val="75000"/>
                </a:schemeClr>
              </a:solidFill>
            </a:endParaRPr>
          </a:p>
        </p:txBody>
      </p:sp>
      <p:sp>
        <p:nvSpPr>
          <p:cNvPr id="9" name="Prostokąt 8"/>
          <p:cNvSpPr/>
          <p:nvPr/>
        </p:nvSpPr>
        <p:spPr>
          <a:xfrm>
            <a:off x="326572" y="1959429"/>
            <a:ext cx="11299372" cy="3939540"/>
          </a:xfrm>
          <a:prstGeom prst="rect">
            <a:avLst/>
          </a:prstGeom>
        </p:spPr>
        <p:txBody>
          <a:bodyPr wrap="square">
            <a:spAutoFit/>
          </a:bodyPr>
          <a:lstStyle/>
          <a:p>
            <a:r>
              <a:rPr lang="en-US" sz="2500" dirty="0" smtClean="0"/>
              <a:t>6.315 enterprises are functioning in </a:t>
            </a:r>
            <a:r>
              <a:rPr lang="en-US" sz="2500" dirty="0" err="1" smtClean="0"/>
              <a:t>Łomża</a:t>
            </a:r>
            <a:r>
              <a:rPr lang="en-US" sz="2500" dirty="0" smtClean="0"/>
              <a:t> (9.400 including </a:t>
            </a:r>
            <a:r>
              <a:rPr lang="en-US" sz="2500" dirty="0" err="1" smtClean="0"/>
              <a:t>Łomża</a:t>
            </a:r>
            <a:r>
              <a:rPr lang="en-US" sz="2500" dirty="0" smtClean="0"/>
              <a:t> District)</a:t>
            </a:r>
          </a:p>
          <a:p>
            <a:pPr marL="342900" indent="-342900">
              <a:buFont typeface="Wingdings" panose="05000000000000000000" pitchFamily="2" charset="2"/>
              <a:buChar char="q"/>
            </a:pPr>
            <a:r>
              <a:rPr lang="en-US" sz="2500" dirty="0" smtClean="0"/>
              <a:t>97,5 % in private sector</a:t>
            </a:r>
          </a:p>
          <a:p>
            <a:pPr marL="342900" indent="-342900">
              <a:buFont typeface="Wingdings" panose="05000000000000000000" pitchFamily="2" charset="2"/>
              <a:buChar char="q"/>
            </a:pPr>
            <a:r>
              <a:rPr lang="en-US" sz="2500" dirty="0" smtClean="0"/>
              <a:t>2,5 % in public sector The location of the „Green Lungs of Poland” promotes the development of the food industry, construction and building industry, IT industry.</a:t>
            </a:r>
            <a:endParaRPr lang="pl-PL" sz="2500" dirty="0" smtClean="0"/>
          </a:p>
          <a:p>
            <a:endParaRPr lang="pl-PL" sz="2500" dirty="0" smtClean="0"/>
          </a:p>
          <a:p>
            <a:r>
              <a:rPr lang="en-US" sz="2500" dirty="0" smtClean="0"/>
              <a:t>The size of the enterprises:</a:t>
            </a:r>
          </a:p>
          <a:p>
            <a:pPr marL="342900" indent="-342900">
              <a:buFont typeface="Wingdings" panose="05000000000000000000" pitchFamily="2" charset="2"/>
              <a:buChar char="q"/>
            </a:pPr>
            <a:r>
              <a:rPr lang="en-US" sz="2500" dirty="0" smtClean="0"/>
              <a:t>96%  micro-enterprises</a:t>
            </a:r>
          </a:p>
          <a:p>
            <a:pPr marL="342900" indent="-342900">
              <a:buFont typeface="Wingdings" panose="05000000000000000000" pitchFamily="2" charset="2"/>
              <a:buChar char="q"/>
            </a:pPr>
            <a:r>
              <a:rPr lang="en-US" sz="2500" dirty="0" smtClean="0"/>
              <a:t>4 %  small and middle enterprises</a:t>
            </a:r>
          </a:p>
          <a:p>
            <a:pPr marL="342900" indent="-342900">
              <a:buFont typeface="Wingdings" panose="05000000000000000000" pitchFamily="2" charset="2"/>
              <a:buChar char="q"/>
            </a:pPr>
            <a:r>
              <a:rPr lang="en-US" sz="2500" dirty="0" smtClean="0"/>
              <a:t>there are only few big companies</a:t>
            </a:r>
            <a:endParaRPr lang="pl-PL" sz="2500" dirty="0" smtClean="0"/>
          </a:p>
          <a:p>
            <a:endParaRPr lang="pl-PL" sz="2500" dirty="0" smtClean="0"/>
          </a:p>
        </p:txBody>
      </p:sp>
      <p:sp>
        <p:nvSpPr>
          <p:cNvPr id="6" name="Prostokąt 5"/>
          <p:cNvSpPr/>
          <p:nvPr/>
        </p:nvSpPr>
        <p:spPr>
          <a:xfrm>
            <a:off x="6232848" y="3722913"/>
            <a:ext cx="5271797" cy="2400657"/>
          </a:xfrm>
          <a:prstGeom prst="rect">
            <a:avLst/>
          </a:prstGeom>
        </p:spPr>
        <p:txBody>
          <a:bodyPr wrap="square">
            <a:spAutoFit/>
          </a:bodyPr>
          <a:lstStyle/>
          <a:p>
            <a:r>
              <a:rPr lang="en-US" sz="2500" dirty="0" smtClean="0"/>
              <a:t>Leading branches:</a:t>
            </a:r>
          </a:p>
          <a:p>
            <a:pPr marL="342900" indent="-342900">
              <a:buFont typeface="Wingdings" panose="05000000000000000000" pitchFamily="2" charset="2"/>
              <a:buChar char="q"/>
            </a:pPr>
            <a:r>
              <a:rPr lang="en-US" sz="2500" dirty="0" smtClean="0"/>
              <a:t>food industry</a:t>
            </a:r>
          </a:p>
          <a:p>
            <a:pPr marL="342900" indent="-342900">
              <a:buFont typeface="Wingdings" panose="05000000000000000000" pitchFamily="2" charset="2"/>
              <a:buChar char="q"/>
            </a:pPr>
            <a:r>
              <a:rPr lang="en-US" sz="2500" dirty="0" smtClean="0"/>
              <a:t>building industry</a:t>
            </a:r>
          </a:p>
          <a:p>
            <a:pPr marL="342900" indent="-342900">
              <a:buFont typeface="Wingdings" panose="05000000000000000000" pitchFamily="2" charset="2"/>
              <a:buChar char="q"/>
            </a:pPr>
            <a:r>
              <a:rPr lang="en-US" sz="2500" dirty="0" smtClean="0"/>
              <a:t>furniture industry</a:t>
            </a:r>
          </a:p>
          <a:p>
            <a:pPr marL="342900" indent="-342900">
              <a:buFont typeface="Wingdings" panose="05000000000000000000" pitchFamily="2" charset="2"/>
              <a:buChar char="q"/>
            </a:pPr>
            <a:r>
              <a:rPr lang="en-US" sz="2500" dirty="0" smtClean="0"/>
              <a:t>IT industry</a:t>
            </a:r>
          </a:p>
          <a:p>
            <a:pPr marL="342900" indent="-342900">
              <a:buFont typeface="Wingdings" panose="05000000000000000000" pitchFamily="2" charset="2"/>
              <a:buChar char="q"/>
            </a:pPr>
            <a:r>
              <a:rPr lang="en-US" sz="2500" dirty="0" smtClean="0"/>
              <a:t>transport</a:t>
            </a:r>
            <a:endParaRPr lang="pl-PL" sz="2500" dirty="0"/>
          </a:p>
        </p:txBody>
      </p:sp>
    </p:spTree>
    <p:extLst>
      <p:ext uri="{BB962C8B-B14F-4D97-AF65-F5344CB8AC3E}">
        <p14:creationId xmlns:p14="http://schemas.microsoft.com/office/powerpoint/2010/main" val="415498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6" name="Prostokąt 5"/>
          <p:cNvSpPr/>
          <p:nvPr/>
        </p:nvSpPr>
        <p:spPr>
          <a:xfrm>
            <a:off x="3806889" y="2136339"/>
            <a:ext cx="8164285" cy="4601260"/>
          </a:xfrm>
          <a:prstGeom prst="rect">
            <a:avLst/>
          </a:prstGeom>
        </p:spPr>
        <p:txBody>
          <a:bodyPr wrap="square">
            <a:spAutoFit/>
          </a:bodyPr>
          <a:lstStyle/>
          <a:p>
            <a:pPr marL="342900" indent="-342900">
              <a:buFont typeface="Wingdings" panose="05000000000000000000" pitchFamily="2" charset="2"/>
              <a:buChar char="q"/>
            </a:pPr>
            <a:r>
              <a:rPr lang="en-US" sz="2500" dirty="0" smtClean="0"/>
              <a:t>Location by the Narew River, surrounded by landscape parks and nature reserves.</a:t>
            </a:r>
          </a:p>
          <a:p>
            <a:pPr marL="342900" indent="-342900">
              <a:buFont typeface="Wingdings" panose="05000000000000000000" pitchFamily="2" charset="2"/>
              <a:buChar char="q"/>
            </a:pPr>
            <a:r>
              <a:rPr lang="en-US" sz="2500" dirty="0" smtClean="0"/>
              <a:t>Clean and quiet place to live.</a:t>
            </a:r>
          </a:p>
          <a:p>
            <a:pPr marL="342900" indent="-342900">
              <a:buFont typeface="Wingdings" panose="05000000000000000000" pitchFamily="2" charset="2"/>
              <a:buChar char="q"/>
            </a:pPr>
            <a:r>
              <a:rPr lang="en-US" sz="2500" dirty="0" smtClean="0"/>
              <a:t>Attractions: </a:t>
            </a:r>
            <a:r>
              <a:rPr lang="en-US" sz="2500" dirty="0" err="1" smtClean="0"/>
              <a:t>Biebrza</a:t>
            </a:r>
            <a:r>
              <a:rPr lang="en-US" sz="2500" dirty="0" smtClean="0"/>
              <a:t> National Park, the waterway of King Stefan </a:t>
            </a:r>
            <a:r>
              <a:rPr lang="en-US" sz="2500" dirty="0" err="1" smtClean="0"/>
              <a:t>Batory</a:t>
            </a:r>
            <a:r>
              <a:rPr lang="en-US" sz="2500" dirty="0" smtClean="0"/>
              <a:t>, the groups of defensive forts, the outdoor museum of </a:t>
            </a:r>
            <a:r>
              <a:rPr lang="en-US" sz="2500" dirty="0" err="1" smtClean="0"/>
              <a:t>Kurpie</a:t>
            </a:r>
            <a:r>
              <a:rPr lang="en-US" sz="2500" dirty="0" smtClean="0"/>
              <a:t> in </a:t>
            </a:r>
            <a:r>
              <a:rPr lang="en-US" sz="2500" dirty="0" err="1" smtClean="0"/>
              <a:t>Nowogród</a:t>
            </a:r>
            <a:r>
              <a:rPr lang="en-US" sz="2500" dirty="0" smtClean="0"/>
              <a:t>. </a:t>
            </a:r>
          </a:p>
          <a:p>
            <a:pPr marL="342900" indent="-342900">
              <a:buFont typeface="Wingdings" panose="05000000000000000000" pitchFamily="2" charset="2"/>
              <a:buChar char="q"/>
            </a:pPr>
            <a:r>
              <a:rPr lang="en-US" sz="2500" dirty="0" smtClean="0"/>
              <a:t>Cultural institutions: The Puppet and Actor Theatre, museums, galleries.</a:t>
            </a:r>
          </a:p>
          <a:p>
            <a:pPr marL="342900" indent="-342900">
              <a:buFont typeface="Wingdings" panose="05000000000000000000" pitchFamily="2" charset="2"/>
              <a:buChar char="q"/>
            </a:pPr>
            <a:r>
              <a:rPr lang="en-US" sz="2500" dirty="0" smtClean="0"/>
              <a:t>Events: International Theatre in Suitcase, National Competition Whirling Dance Zone, Festival Music Days </a:t>
            </a:r>
            <a:r>
              <a:rPr lang="en-US" sz="2500" dirty="0" err="1" smtClean="0"/>
              <a:t>Drozdowo</a:t>
            </a:r>
            <a:r>
              <a:rPr lang="en-US" sz="2500" dirty="0" smtClean="0"/>
              <a:t> </a:t>
            </a:r>
            <a:r>
              <a:rPr lang="en-US" sz="2500" dirty="0" err="1" smtClean="0"/>
              <a:t>Łomża</a:t>
            </a:r>
            <a:r>
              <a:rPr lang="en-US" sz="2500" dirty="0" smtClean="0"/>
              <a:t>.</a:t>
            </a:r>
          </a:p>
          <a:p>
            <a:endParaRPr lang="en-US" dirty="0" smtClean="0"/>
          </a:p>
        </p:txBody>
      </p:sp>
      <p:sp>
        <p:nvSpPr>
          <p:cNvPr id="7" name="pole tekstowe 6"/>
          <p:cNvSpPr txBox="1"/>
          <p:nvPr/>
        </p:nvSpPr>
        <p:spPr>
          <a:xfrm>
            <a:off x="4823927" y="839755"/>
            <a:ext cx="6802017" cy="861774"/>
          </a:xfrm>
          <a:prstGeom prst="rect">
            <a:avLst/>
          </a:prstGeom>
          <a:noFill/>
        </p:spPr>
        <p:txBody>
          <a:bodyPr wrap="square" rtlCol="0">
            <a:spAutoFit/>
          </a:bodyPr>
          <a:lstStyle/>
          <a:p>
            <a:pPr algn="ctr"/>
            <a:r>
              <a:rPr lang="en-US" sz="2500" dirty="0" smtClean="0"/>
              <a:t>WHY IS IT WORTH TO INVEST IN ŁOMŻA REGION?</a:t>
            </a:r>
            <a:endParaRPr lang="pl-PL" sz="2500" dirty="0" smtClean="0"/>
          </a:p>
          <a:p>
            <a:pPr algn="ctr"/>
            <a:r>
              <a:rPr lang="pl-PL" sz="2500" dirty="0" smtClean="0"/>
              <a:t>The </a:t>
            </a:r>
            <a:r>
              <a:rPr lang="pl-PL" sz="2500" dirty="0" err="1" smtClean="0"/>
              <a:t>quality</a:t>
            </a:r>
            <a:r>
              <a:rPr lang="pl-PL" sz="2500" dirty="0" smtClean="0"/>
              <a:t> of life</a:t>
            </a:r>
            <a:endParaRPr lang="pl-PL" sz="2500" dirty="0"/>
          </a:p>
        </p:txBody>
      </p:sp>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447" y="2136338"/>
            <a:ext cx="3047735" cy="2043775"/>
          </a:xfrm>
          <a:prstGeom prst="rect">
            <a:avLst/>
          </a:prstGeom>
        </p:spPr>
      </p:pic>
      <p:pic>
        <p:nvPicPr>
          <p:cNvPr id="10" name="Obraz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446" y="4288035"/>
            <a:ext cx="3047735" cy="2176274"/>
          </a:xfrm>
          <a:prstGeom prst="rect">
            <a:avLst/>
          </a:prstGeom>
        </p:spPr>
      </p:pic>
    </p:spTree>
    <p:extLst>
      <p:ext uri="{BB962C8B-B14F-4D97-AF65-F5344CB8AC3E}">
        <p14:creationId xmlns:p14="http://schemas.microsoft.com/office/powerpoint/2010/main" val="323140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3396344" y="1894114"/>
            <a:ext cx="5656856" cy="3447098"/>
          </a:xfrm>
          <a:prstGeom prst="rect">
            <a:avLst/>
          </a:prstGeom>
          <a:noFill/>
        </p:spPr>
        <p:txBody>
          <a:bodyPr wrap="square" rtlCol="0">
            <a:spAutoFit/>
          </a:bodyPr>
          <a:lstStyle/>
          <a:p>
            <a:pPr algn="ctr"/>
            <a:r>
              <a:rPr lang="pl-PL" sz="2500" u="sng" dirty="0" err="1" smtClean="0">
                <a:effectLst>
                  <a:outerShdw blurRad="38100" dist="38100" dir="2700000" algn="tl">
                    <a:srgbClr val="000000">
                      <a:alpha val="43137"/>
                    </a:srgbClr>
                  </a:outerShdw>
                </a:effectLst>
              </a:rPr>
              <a:t>Contact</a:t>
            </a:r>
            <a:r>
              <a:rPr lang="pl-PL" sz="2500" u="sng" dirty="0" smtClean="0">
                <a:effectLst>
                  <a:outerShdw blurRad="38100" dist="38100" dir="2700000" algn="tl">
                    <a:srgbClr val="000000">
                      <a:alpha val="43137"/>
                    </a:srgbClr>
                  </a:outerShdw>
                </a:effectLst>
              </a:rPr>
              <a:t> </a:t>
            </a:r>
            <a:r>
              <a:rPr lang="pl-PL" sz="2500" u="sng" dirty="0" err="1" smtClean="0">
                <a:effectLst>
                  <a:outerShdw blurRad="38100" dist="38100" dir="2700000" algn="tl">
                    <a:srgbClr val="000000">
                      <a:alpha val="43137"/>
                    </a:srgbClr>
                  </a:outerShdw>
                </a:effectLst>
              </a:rPr>
              <a:t>us</a:t>
            </a:r>
            <a:endParaRPr lang="pl-PL" sz="2500" u="sng" dirty="0" smtClean="0">
              <a:effectLst>
                <a:outerShdw blurRad="38100" dist="38100" dir="2700000" algn="tl">
                  <a:srgbClr val="000000">
                    <a:alpha val="43137"/>
                  </a:srgbClr>
                </a:outerShdw>
              </a:effectLst>
            </a:endParaRPr>
          </a:p>
          <a:p>
            <a:pPr algn="ctr"/>
            <a:endParaRPr lang="pl-PL" sz="2500" dirty="0" smtClean="0">
              <a:effectLst>
                <a:outerShdw blurRad="38100" dist="38100" dir="2700000" algn="tl">
                  <a:srgbClr val="000000">
                    <a:alpha val="43137"/>
                  </a:srgbClr>
                </a:outerShdw>
              </a:effectLst>
            </a:endParaRPr>
          </a:p>
          <a:p>
            <a:pPr algn="ctr"/>
            <a:r>
              <a:rPr lang="pl-PL" sz="2500" dirty="0" smtClean="0">
                <a:effectLst>
                  <a:outerShdw blurRad="38100" dist="38100" dir="2700000" algn="tl">
                    <a:srgbClr val="000000">
                      <a:alpha val="43137"/>
                    </a:srgbClr>
                  </a:outerShdw>
                </a:effectLst>
              </a:rPr>
              <a:t>The </a:t>
            </a:r>
            <a:r>
              <a:rPr lang="pl-PL" sz="2500" dirty="0" err="1" smtClean="0">
                <a:effectLst>
                  <a:outerShdw blurRad="38100" dist="38100" dir="2700000" algn="tl">
                    <a:srgbClr val="000000">
                      <a:alpha val="43137"/>
                    </a:srgbClr>
                  </a:outerShdw>
                </a:effectLst>
              </a:rPr>
              <a:t>Entrepreneurs</a:t>
            </a:r>
            <a:r>
              <a:rPr lang="pl-PL" sz="2500" dirty="0" smtClean="0">
                <a:effectLst>
                  <a:outerShdw blurRad="38100" dist="38100" dir="2700000" algn="tl">
                    <a:srgbClr val="000000">
                      <a:alpha val="43137"/>
                    </a:srgbClr>
                  </a:outerShdw>
                </a:effectLst>
              </a:rPr>
              <a:t> Assistance Center</a:t>
            </a:r>
          </a:p>
          <a:p>
            <a:pPr algn="ctr"/>
            <a:r>
              <a:rPr lang="pl-PL" sz="2500" dirty="0" smtClean="0">
                <a:effectLst>
                  <a:outerShdw blurRad="38100" dist="38100" dir="2700000" algn="tl">
                    <a:srgbClr val="000000">
                      <a:alpha val="43137"/>
                    </a:srgbClr>
                  </a:outerShdw>
                </a:effectLst>
              </a:rPr>
              <a:t>The </a:t>
            </a:r>
            <a:r>
              <a:rPr lang="pl-PL" sz="2500" dirty="0">
                <a:effectLst>
                  <a:outerShdw blurRad="38100" dist="38100" dir="2700000" algn="tl">
                    <a:srgbClr val="000000">
                      <a:alpha val="43137"/>
                    </a:srgbClr>
                  </a:outerShdw>
                </a:effectLst>
              </a:rPr>
              <a:t>C</a:t>
            </a:r>
            <a:r>
              <a:rPr lang="pl-PL" sz="2500" dirty="0" smtClean="0">
                <a:effectLst>
                  <a:outerShdw blurRad="38100" dist="38100" dir="2700000" algn="tl">
                    <a:srgbClr val="000000">
                      <a:alpha val="43137"/>
                    </a:srgbClr>
                  </a:outerShdw>
                </a:effectLst>
              </a:rPr>
              <a:t>ity Hall of Łomża</a:t>
            </a:r>
          </a:p>
          <a:p>
            <a:pPr algn="ctr"/>
            <a:r>
              <a:rPr lang="pl-PL" sz="2500" dirty="0" smtClean="0">
                <a:effectLst>
                  <a:outerShdw blurRad="38100" dist="38100" dir="2700000" algn="tl">
                    <a:srgbClr val="000000">
                      <a:alpha val="43137"/>
                    </a:srgbClr>
                  </a:outerShdw>
                </a:effectLst>
              </a:rPr>
              <a:t>Stary Rynek 14, 18-400 Łomża</a:t>
            </a:r>
          </a:p>
          <a:p>
            <a:pPr algn="ctr"/>
            <a:r>
              <a:rPr lang="pl-PL" sz="2500" dirty="0" smtClean="0">
                <a:effectLst>
                  <a:outerShdw blurRad="38100" dist="38100" dir="2700000" algn="tl">
                    <a:srgbClr val="000000">
                      <a:alpha val="43137"/>
                    </a:srgbClr>
                  </a:outerShdw>
                </a:effectLst>
              </a:rPr>
              <a:t>Phone +48 86 2156852</a:t>
            </a:r>
          </a:p>
          <a:p>
            <a:pPr algn="ctr"/>
            <a:r>
              <a:rPr lang="pl-PL" sz="2500" dirty="0" smtClean="0">
                <a:effectLst>
                  <a:outerShdw blurRad="38100" dist="38100" dir="2700000" algn="tl">
                    <a:srgbClr val="000000">
                      <a:alpha val="43137"/>
                    </a:srgbClr>
                  </a:outerShdw>
                </a:effectLst>
              </a:rPr>
              <a:t>Mail: </a:t>
            </a:r>
            <a:r>
              <a:rPr lang="pl-PL" sz="2500" dirty="0" smtClean="0">
                <a:effectLst>
                  <a:outerShdw blurRad="38100" dist="38100" dir="2700000" algn="tl">
                    <a:srgbClr val="000000">
                      <a:alpha val="43137"/>
                    </a:srgbClr>
                  </a:outerShdw>
                </a:effectLst>
                <a:hlinkClick r:id="rId6"/>
              </a:rPr>
              <a:t>cop@um.lomza.pl</a:t>
            </a:r>
            <a:endParaRPr lang="pl-PL" sz="2500" dirty="0" smtClean="0">
              <a:effectLst>
                <a:outerShdw blurRad="38100" dist="38100" dir="2700000" algn="tl">
                  <a:srgbClr val="000000">
                    <a:alpha val="43137"/>
                  </a:srgbClr>
                </a:outerShdw>
              </a:effectLst>
            </a:endParaRPr>
          </a:p>
          <a:p>
            <a:pPr algn="ctr"/>
            <a:r>
              <a:rPr lang="pl-PL" sz="2500" dirty="0" err="1" smtClean="0">
                <a:effectLst>
                  <a:outerShdw blurRad="38100" dist="38100" dir="2700000" algn="tl">
                    <a:srgbClr val="000000">
                      <a:alpha val="43137"/>
                    </a:srgbClr>
                  </a:outerShdw>
                </a:effectLst>
              </a:rPr>
              <a:t>Website</a:t>
            </a:r>
            <a:r>
              <a:rPr lang="pl-PL" sz="2500" dirty="0" smtClean="0">
                <a:effectLst>
                  <a:outerShdw blurRad="38100" dist="38100" dir="2700000" algn="tl">
                    <a:srgbClr val="000000">
                      <a:alpha val="43137"/>
                    </a:srgbClr>
                  </a:outerShdw>
                </a:effectLst>
              </a:rPr>
              <a:t>: </a:t>
            </a:r>
            <a:r>
              <a:rPr lang="pl-PL" sz="2500" dirty="0" smtClean="0">
                <a:effectLst>
                  <a:outerShdw blurRad="38100" dist="38100" dir="2700000" algn="tl">
                    <a:srgbClr val="000000">
                      <a:alpha val="43137"/>
                    </a:srgbClr>
                  </a:outerShdw>
                </a:effectLst>
                <a:hlinkClick r:id="rId5"/>
              </a:rPr>
              <a:t>www.biznes.um.lomza.pl</a:t>
            </a:r>
            <a:endParaRPr lang="pl-PL" sz="2500" dirty="0" smtClean="0">
              <a:effectLst>
                <a:outerShdw blurRad="38100" dist="38100" dir="2700000" algn="tl">
                  <a:srgbClr val="000000">
                    <a:alpha val="43137"/>
                  </a:srgbClr>
                </a:outerShdw>
              </a:effectLst>
            </a:endParaRPr>
          </a:p>
          <a:p>
            <a:endParaRPr lang="pl-PL" dirty="0"/>
          </a:p>
        </p:txBody>
      </p:sp>
    </p:spTree>
    <p:extLst>
      <p:ext uri="{BB962C8B-B14F-4D97-AF65-F5344CB8AC3E}">
        <p14:creationId xmlns:p14="http://schemas.microsoft.com/office/powerpoint/2010/main" val="344860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477054"/>
          </a:xfrm>
          <a:prstGeom prst="rect">
            <a:avLst/>
          </a:prstGeom>
          <a:noFill/>
        </p:spPr>
        <p:txBody>
          <a:bodyPr wrap="square" rtlCol="0">
            <a:spAutoFit/>
          </a:bodyPr>
          <a:lstStyle/>
          <a:p>
            <a:pPr algn="ctr"/>
            <a:r>
              <a:rPr lang="pl-PL" sz="2500" dirty="0" smtClean="0"/>
              <a:t>ŁOMŻA AND DISTRICT – GENERAL INFORMATION</a:t>
            </a:r>
            <a:endParaRPr lang="pl-PL" sz="2500" dirty="0"/>
          </a:p>
        </p:txBody>
      </p:sp>
      <p:sp>
        <p:nvSpPr>
          <p:cNvPr id="6" name="Prostokąt 5"/>
          <p:cNvSpPr/>
          <p:nvPr/>
        </p:nvSpPr>
        <p:spPr>
          <a:xfrm>
            <a:off x="1474236" y="2413338"/>
            <a:ext cx="9171993" cy="3108543"/>
          </a:xfrm>
          <a:prstGeom prst="rect">
            <a:avLst/>
          </a:prstGeom>
        </p:spPr>
        <p:txBody>
          <a:bodyPr wrap="square">
            <a:spAutoFit/>
          </a:bodyPr>
          <a:lstStyle/>
          <a:p>
            <a:pPr marL="457200" indent="-457200">
              <a:buFont typeface="Wingdings" panose="05000000000000000000" pitchFamily="2" charset="2"/>
              <a:buChar char="q"/>
            </a:pPr>
            <a:r>
              <a:rPr lang="en-US" sz="2800" dirty="0" smtClean="0"/>
              <a:t>The area is 1.380 km2 with a population of almost 115.000 inhabitants </a:t>
            </a:r>
            <a:r>
              <a:rPr lang="pl-PL" sz="2800" dirty="0" smtClean="0"/>
              <a:t>(Łomża – 32 km2, 63.000 </a:t>
            </a:r>
            <a:r>
              <a:rPr lang="pl-PL" sz="2800" dirty="0" err="1" smtClean="0"/>
              <a:t>inhabitants</a:t>
            </a:r>
            <a:r>
              <a:rPr lang="pl-PL" sz="2800" dirty="0" smtClean="0"/>
              <a:t>)</a:t>
            </a: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err="1" smtClean="0"/>
              <a:t>Łomża</a:t>
            </a:r>
            <a:r>
              <a:rPr lang="en-US" sz="2800" dirty="0" smtClean="0"/>
              <a:t> and </a:t>
            </a:r>
            <a:r>
              <a:rPr lang="en-US" sz="2800" dirty="0" err="1" smtClean="0"/>
              <a:t>Łomża</a:t>
            </a:r>
            <a:r>
              <a:rPr lang="en-US" sz="2800" dirty="0" smtClean="0"/>
              <a:t> District are located in the west part of the </a:t>
            </a:r>
            <a:r>
              <a:rPr lang="en-US" sz="2800" dirty="0" err="1" smtClean="0"/>
              <a:t>Podlaskie</a:t>
            </a:r>
            <a:r>
              <a:rPr lang="en-US" sz="2800" dirty="0" smtClean="0"/>
              <a:t> Voivodship,  in the north-eastern Poland.</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Region is situated in the</a:t>
            </a:r>
            <a:r>
              <a:rPr lang="pl-PL" sz="2800" dirty="0" smtClean="0"/>
              <a:t> </a:t>
            </a:r>
            <a:r>
              <a:rPr lang="en-US" sz="2800" dirty="0" smtClean="0"/>
              <a:t>„Green Lungs of Poland”.</a:t>
            </a:r>
            <a:endParaRPr lang="pl-PL" sz="2800" dirty="0"/>
          </a:p>
        </p:txBody>
      </p:sp>
    </p:spTree>
    <p:extLst>
      <p:ext uri="{BB962C8B-B14F-4D97-AF65-F5344CB8AC3E}">
        <p14:creationId xmlns:p14="http://schemas.microsoft.com/office/powerpoint/2010/main" val="141166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963" y="1711184"/>
            <a:ext cx="9479902" cy="4827728"/>
          </a:xfrm>
          <a:prstGeom prst="rect">
            <a:avLst/>
          </a:prstGeom>
        </p:spPr>
      </p:pic>
      <p:pic>
        <p:nvPicPr>
          <p:cNvPr id="3" name="Obraz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6"/>
              </a:rPr>
              <a:t>www.biznes.um.lomza.pl</a:t>
            </a:r>
            <a:r>
              <a:rPr lang="pl-PL" dirty="0" smtClean="0"/>
              <a:t> </a:t>
            </a:r>
            <a:endParaRPr lang="pl-PL" dirty="0"/>
          </a:p>
        </p:txBody>
      </p:sp>
      <p:sp>
        <p:nvSpPr>
          <p:cNvPr id="5" name="pole tekstowe 4"/>
          <p:cNvSpPr txBox="1"/>
          <p:nvPr/>
        </p:nvSpPr>
        <p:spPr>
          <a:xfrm>
            <a:off x="4823927" y="839755"/>
            <a:ext cx="6802017" cy="477054"/>
          </a:xfrm>
          <a:prstGeom prst="rect">
            <a:avLst/>
          </a:prstGeom>
          <a:noFill/>
        </p:spPr>
        <p:txBody>
          <a:bodyPr wrap="square" rtlCol="0">
            <a:spAutoFit/>
          </a:bodyPr>
          <a:lstStyle/>
          <a:p>
            <a:pPr algn="ctr"/>
            <a:r>
              <a:rPr lang="pl-PL" sz="2500" dirty="0" smtClean="0"/>
              <a:t>ŁOMŻA AND DISTRICT – GENERAL INFORMATION</a:t>
            </a:r>
            <a:endParaRPr lang="pl-PL" sz="2500" dirty="0"/>
          </a:p>
        </p:txBody>
      </p:sp>
    </p:spTree>
    <p:extLst>
      <p:ext uri="{BB962C8B-B14F-4D97-AF65-F5344CB8AC3E}">
        <p14:creationId xmlns:p14="http://schemas.microsoft.com/office/powerpoint/2010/main" val="334142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553998"/>
          </a:xfrm>
          <a:prstGeom prst="rect">
            <a:avLst/>
          </a:prstGeom>
          <a:noFill/>
        </p:spPr>
        <p:txBody>
          <a:bodyPr wrap="square" rtlCol="0">
            <a:spAutoFit/>
          </a:bodyPr>
          <a:lstStyle/>
          <a:p>
            <a:pPr algn="ctr"/>
            <a:r>
              <a:rPr lang="pl-PL" sz="3000" dirty="0" smtClean="0"/>
              <a:t>THE „GREEN LUNGS OF POLAND”</a:t>
            </a:r>
            <a:endParaRPr lang="pl-PL" sz="3000" dirty="0"/>
          </a:p>
        </p:txBody>
      </p:sp>
      <p:pic>
        <p:nvPicPr>
          <p:cNvPr id="7" name="Obraz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909" y="1940767"/>
            <a:ext cx="4240608" cy="3797560"/>
          </a:xfrm>
          <a:prstGeom prst="rect">
            <a:avLst/>
          </a:prstGeom>
        </p:spPr>
      </p:pic>
      <p:sp>
        <p:nvSpPr>
          <p:cNvPr id="8" name="Prostokąt 7"/>
          <p:cNvSpPr/>
          <p:nvPr/>
        </p:nvSpPr>
        <p:spPr>
          <a:xfrm>
            <a:off x="5822302" y="1940767"/>
            <a:ext cx="5682343" cy="3939540"/>
          </a:xfrm>
          <a:prstGeom prst="rect">
            <a:avLst/>
          </a:prstGeom>
        </p:spPr>
        <p:txBody>
          <a:bodyPr wrap="square">
            <a:spAutoFit/>
          </a:bodyPr>
          <a:lstStyle/>
          <a:p>
            <a:r>
              <a:rPr lang="en-US" sz="2500" dirty="0" smtClean="0"/>
              <a:t>These unique region is characterized by:</a:t>
            </a:r>
          </a:p>
          <a:p>
            <a:pPr marL="342900" indent="-342900">
              <a:buFont typeface="Wingdings" panose="05000000000000000000" pitchFamily="2" charset="2"/>
              <a:buChar char="q"/>
            </a:pPr>
            <a:endParaRPr lang="en-US" sz="2500" dirty="0" smtClean="0"/>
          </a:p>
          <a:p>
            <a:pPr marL="342900" indent="-342900">
              <a:buFont typeface="Wingdings" panose="05000000000000000000" pitchFamily="2" charset="2"/>
              <a:buChar char="q"/>
            </a:pPr>
            <a:r>
              <a:rPr lang="en-US" sz="2500" dirty="0" smtClean="0"/>
              <a:t>low density of population,</a:t>
            </a:r>
          </a:p>
          <a:p>
            <a:pPr marL="342900" indent="-342900">
              <a:buFont typeface="Wingdings" panose="05000000000000000000" pitchFamily="2" charset="2"/>
              <a:buChar char="q"/>
            </a:pPr>
            <a:r>
              <a:rPr lang="en-US" sz="2500" dirty="0" smtClean="0"/>
              <a:t>non polluted environment, calmness and attractive land for tourists,</a:t>
            </a:r>
          </a:p>
          <a:p>
            <a:pPr marL="342900" indent="-342900">
              <a:buFont typeface="Wingdings" panose="05000000000000000000" pitchFamily="2" charset="2"/>
              <a:buChar char="q"/>
            </a:pPr>
            <a:r>
              <a:rPr lang="en-US" sz="2500" dirty="0" smtClean="0"/>
              <a:t>the possibility of communing with nature not changed by civilization</a:t>
            </a:r>
          </a:p>
          <a:p>
            <a:pPr marL="342900" indent="-342900">
              <a:buFont typeface="Wingdings" panose="05000000000000000000" pitchFamily="2" charset="2"/>
              <a:buChar char="q"/>
            </a:pPr>
            <a:r>
              <a:rPr lang="en-US" sz="2500" dirty="0" smtClean="0"/>
              <a:t>richness and diversity of nations, cultures, and traditions</a:t>
            </a:r>
          </a:p>
          <a:p>
            <a:pPr marL="342900" indent="-342900">
              <a:buFont typeface="Wingdings" panose="05000000000000000000" pitchFamily="2" charset="2"/>
              <a:buChar char="q"/>
            </a:pPr>
            <a:r>
              <a:rPr lang="en-US" sz="2500" dirty="0" smtClean="0"/>
              <a:t>academic potential.</a:t>
            </a:r>
            <a:endParaRPr lang="pl-PL" sz="2500" dirty="0"/>
          </a:p>
        </p:txBody>
      </p:sp>
    </p:spTree>
    <p:extLst>
      <p:ext uri="{BB962C8B-B14F-4D97-AF65-F5344CB8AC3E}">
        <p14:creationId xmlns:p14="http://schemas.microsoft.com/office/powerpoint/2010/main" val="99543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861774"/>
          </a:xfrm>
          <a:prstGeom prst="rect">
            <a:avLst/>
          </a:prstGeom>
          <a:noFill/>
        </p:spPr>
        <p:txBody>
          <a:bodyPr wrap="square" rtlCol="0">
            <a:spAutoFit/>
          </a:bodyPr>
          <a:lstStyle/>
          <a:p>
            <a:pPr algn="ctr"/>
            <a:r>
              <a:rPr lang="en-US" sz="2500" dirty="0" smtClean="0"/>
              <a:t>WHY IS IT WORTH TO INVEST IN ŁOMŻA REGION?</a:t>
            </a:r>
            <a:endParaRPr lang="pl-PL" sz="2500" dirty="0" smtClean="0"/>
          </a:p>
          <a:p>
            <a:pPr algn="ctr"/>
            <a:r>
              <a:rPr lang="pl-PL" sz="2500" dirty="0" smtClean="0"/>
              <a:t>The </a:t>
            </a:r>
            <a:r>
              <a:rPr lang="pl-PL" sz="2500" dirty="0" err="1" smtClean="0"/>
              <a:t>location</a:t>
            </a:r>
            <a:endParaRPr lang="pl-PL" sz="2500" dirty="0"/>
          </a:p>
        </p:txBody>
      </p:sp>
      <p:pic>
        <p:nvPicPr>
          <p:cNvPr id="9" name="Obraz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7" y="1891257"/>
            <a:ext cx="6723465" cy="3890645"/>
          </a:xfrm>
          <a:prstGeom prst="rect">
            <a:avLst/>
          </a:prstGeom>
        </p:spPr>
      </p:pic>
      <p:sp>
        <p:nvSpPr>
          <p:cNvPr id="10" name="Prostokąt 9"/>
          <p:cNvSpPr/>
          <p:nvPr/>
        </p:nvSpPr>
        <p:spPr>
          <a:xfrm>
            <a:off x="7483150" y="1891257"/>
            <a:ext cx="3713585" cy="4708981"/>
          </a:xfrm>
          <a:prstGeom prst="rect">
            <a:avLst/>
          </a:prstGeom>
        </p:spPr>
        <p:txBody>
          <a:bodyPr wrap="square">
            <a:spAutoFit/>
          </a:bodyPr>
          <a:lstStyle/>
          <a:p>
            <a:pPr marL="342900" indent="-342900">
              <a:buFont typeface="Wingdings" panose="05000000000000000000" pitchFamily="2" charset="2"/>
              <a:buChar char="q"/>
            </a:pPr>
            <a:r>
              <a:rPr lang="en-US" sz="2000" dirty="0" smtClean="0"/>
              <a:t>Short distance to the center of Poland and only 140 km to capital city as well as to eastern and northern borders of Poland.</a:t>
            </a:r>
            <a:endParaRPr lang="pl-PL" sz="2000" dirty="0" smtClean="0"/>
          </a:p>
          <a:p>
            <a:pPr marL="342900" indent="-342900">
              <a:buFont typeface="Wingdings" panose="05000000000000000000" pitchFamily="2" charset="2"/>
              <a:buChar char="q"/>
            </a:pPr>
            <a:r>
              <a:rPr lang="en-US" sz="2000" dirty="0" smtClean="0"/>
              <a:t>Two national roads 61 and 63 run through the city. </a:t>
            </a:r>
          </a:p>
          <a:p>
            <a:pPr marL="342900" indent="-342900">
              <a:buFont typeface="Wingdings" panose="05000000000000000000" pitchFamily="2" charset="2"/>
              <a:buChar char="q"/>
            </a:pPr>
            <a:r>
              <a:rPr lang="en-US" sz="2000" dirty="0" smtClean="0"/>
              <a:t>The trans-</a:t>
            </a:r>
            <a:r>
              <a:rPr lang="en-US" sz="2000" dirty="0" err="1" smtClean="0"/>
              <a:t>european</a:t>
            </a:r>
            <a:r>
              <a:rPr lang="en-US" sz="2000" dirty="0" smtClean="0"/>
              <a:t> transport corridor called "Via </a:t>
            </a:r>
            <a:r>
              <a:rPr lang="en-US" sz="2000" dirty="0" err="1" smtClean="0"/>
              <a:t>Baltica</a:t>
            </a:r>
            <a:r>
              <a:rPr lang="en-US" sz="2000" dirty="0" smtClean="0"/>
              <a:t>" linking the countries of Western Europe with the Baltic countries will be built soon here.</a:t>
            </a:r>
            <a:endParaRPr lang="pl-PL" sz="2000" dirty="0" smtClean="0"/>
          </a:p>
          <a:p>
            <a:endParaRPr lang="pl-PL" sz="2000" dirty="0" smtClean="0">
              <a:solidFill>
                <a:schemeClr val="accent3">
                  <a:lumMod val="75000"/>
                </a:schemeClr>
              </a:solidFill>
            </a:endParaRPr>
          </a:p>
          <a:p>
            <a:endParaRPr lang="pl-PL" sz="2000" dirty="0">
              <a:solidFill>
                <a:schemeClr val="accent3">
                  <a:lumMod val="75000"/>
                </a:schemeClr>
              </a:solidFill>
            </a:endParaRPr>
          </a:p>
        </p:txBody>
      </p:sp>
      <p:sp>
        <p:nvSpPr>
          <p:cNvPr id="11" name="pole tekstowe 10"/>
          <p:cNvSpPr txBox="1"/>
          <p:nvPr/>
        </p:nvSpPr>
        <p:spPr>
          <a:xfrm>
            <a:off x="1268963" y="5075853"/>
            <a:ext cx="184731" cy="369332"/>
          </a:xfrm>
          <a:prstGeom prst="rect">
            <a:avLst/>
          </a:prstGeom>
          <a:noFill/>
        </p:spPr>
        <p:txBody>
          <a:bodyPr wrap="none" rtlCol="0">
            <a:spAutoFit/>
          </a:bodyPr>
          <a:lstStyle/>
          <a:p>
            <a:endParaRPr lang="pl-PL" dirty="0"/>
          </a:p>
        </p:txBody>
      </p:sp>
      <p:sp>
        <p:nvSpPr>
          <p:cNvPr id="14" name="pole tekstowe 13"/>
          <p:cNvSpPr txBox="1"/>
          <p:nvPr/>
        </p:nvSpPr>
        <p:spPr>
          <a:xfrm>
            <a:off x="1273975" y="5039284"/>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37191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477054"/>
          </a:xfrm>
          <a:prstGeom prst="rect">
            <a:avLst/>
          </a:prstGeom>
          <a:noFill/>
        </p:spPr>
        <p:txBody>
          <a:bodyPr wrap="square" rtlCol="0">
            <a:spAutoFit/>
          </a:bodyPr>
          <a:lstStyle/>
          <a:p>
            <a:pPr algn="ctr"/>
            <a:r>
              <a:rPr lang="en-US" sz="2500" dirty="0" smtClean="0"/>
              <a:t>WHY IS IT WORTH TO INVEST IN ŁOMŻA REGION?</a:t>
            </a:r>
            <a:endParaRPr lang="pl-PL" sz="2500" dirty="0"/>
          </a:p>
        </p:txBody>
      </p:sp>
      <p:pic>
        <p:nvPicPr>
          <p:cNvPr id="7" name="Obraz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3" y="1872019"/>
            <a:ext cx="2995127" cy="4492690"/>
          </a:xfrm>
          <a:prstGeom prst="rect">
            <a:avLst/>
          </a:prstGeom>
        </p:spPr>
      </p:pic>
      <p:sp>
        <p:nvSpPr>
          <p:cNvPr id="6" name="Prostokąt 5"/>
          <p:cNvSpPr/>
          <p:nvPr/>
        </p:nvSpPr>
        <p:spPr>
          <a:xfrm>
            <a:off x="3554963" y="1872019"/>
            <a:ext cx="8229599" cy="4247317"/>
          </a:xfrm>
          <a:prstGeom prst="rect">
            <a:avLst/>
          </a:prstGeom>
        </p:spPr>
        <p:txBody>
          <a:bodyPr wrap="square">
            <a:spAutoFit/>
          </a:bodyPr>
          <a:lstStyle/>
          <a:p>
            <a:r>
              <a:rPr lang="en-US" dirty="0" smtClean="0"/>
              <a:t>The </a:t>
            </a:r>
            <a:r>
              <a:rPr lang="en-US" dirty="0" err="1" smtClean="0"/>
              <a:t>Łomża</a:t>
            </a:r>
            <a:r>
              <a:rPr lang="en-US" dirty="0" smtClean="0"/>
              <a:t> Subzone of the Special Economic Zone and the Industrial Park with business incubator.</a:t>
            </a:r>
            <a:endParaRPr lang="pl-PL" dirty="0" smtClean="0"/>
          </a:p>
          <a:p>
            <a:endParaRPr lang="pl-PL" dirty="0" smtClean="0"/>
          </a:p>
          <a:p>
            <a:pPr marL="285750" indent="-285750">
              <a:buFont typeface="Wingdings" panose="05000000000000000000" pitchFamily="2" charset="2"/>
              <a:buChar char="q"/>
            </a:pPr>
            <a:r>
              <a:rPr lang="en-US" dirty="0" smtClean="0"/>
              <a:t>Industrial Park  creates the Economic Activity Zone dedicated to small and medium-sized entrepreneurs. This place is dedicated also to graduates who would like to set their business without any taxes and costs as a start-up in Academic Business Incubator. The combination of Industrial Park and an Academic Business  Incubator creates ecosystem which enables developing business ideas. </a:t>
            </a:r>
          </a:p>
          <a:p>
            <a:pPr marL="285750" indent="-285750">
              <a:buFont typeface="Wingdings" panose="05000000000000000000" pitchFamily="2" charset="2"/>
              <a:buChar char="q"/>
            </a:pPr>
            <a:endParaRPr lang="en-US" dirty="0" smtClean="0"/>
          </a:p>
          <a:p>
            <a:r>
              <a:rPr lang="en-US" dirty="0" smtClean="0"/>
              <a:t>Industrial Park offers:</a:t>
            </a:r>
          </a:p>
          <a:p>
            <a:pPr marL="285750" indent="-285750">
              <a:buFont typeface="Wingdings" panose="05000000000000000000" pitchFamily="2" charset="2"/>
              <a:buChar char="q"/>
            </a:pPr>
            <a:r>
              <a:rPr lang="en-US" dirty="0" smtClean="0"/>
              <a:t>offices rent (incubation) </a:t>
            </a:r>
          </a:p>
          <a:p>
            <a:pPr marL="285750" indent="-285750">
              <a:buFont typeface="Wingdings" panose="05000000000000000000" pitchFamily="2" charset="2"/>
              <a:buChar char="q"/>
            </a:pPr>
            <a:r>
              <a:rPr lang="en-US" dirty="0" smtClean="0"/>
              <a:t>pre-incubation – cooperation with ABI</a:t>
            </a:r>
          </a:p>
          <a:p>
            <a:pPr marL="285750" indent="-285750">
              <a:buFont typeface="Wingdings" panose="05000000000000000000" pitchFamily="2" charset="2"/>
              <a:buChar char="q"/>
            </a:pPr>
            <a:r>
              <a:rPr lang="en-US" dirty="0" smtClean="0"/>
              <a:t>virtual office service</a:t>
            </a:r>
          </a:p>
          <a:p>
            <a:pPr marL="285750" indent="-285750">
              <a:buFont typeface="Wingdings" panose="05000000000000000000" pitchFamily="2" charset="2"/>
              <a:buChar char="q"/>
            </a:pPr>
            <a:r>
              <a:rPr lang="en-US" dirty="0" smtClean="0"/>
              <a:t>server room – 120 m2 area</a:t>
            </a:r>
          </a:p>
          <a:p>
            <a:pPr marL="285750" indent="-285750">
              <a:buFont typeface="Wingdings" panose="05000000000000000000" pitchFamily="2" charset="2"/>
              <a:buChar char="q"/>
            </a:pPr>
            <a:r>
              <a:rPr lang="en-US" dirty="0" err="1" smtClean="0"/>
              <a:t>consultings</a:t>
            </a:r>
            <a:r>
              <a:rPr lang="en-US" dirty="0" smtClean="0"/>
              <a:t>/ trainings</a:t>
            </a:r>
            <a:endParaRPr lang="pl-PL" dirty="0"/>
          </a:p>
        </p:txBody>
      </p:sp>
      <p:pic>
        <p:nvPicPr>
          <p:cNvPr id="8" name="Obraz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6662" y="4154811"/>
            <a:ext cx="3313986" cy="2209324"/>
          </a:xfrm>
          <a:prstGeom prst="rect">
            <a:avLst/>
          </a:prstGeom>
        </p:spPr>
      </p:pic>
    </p:spTree>
    <p:extLst>
      <p:ext uri="{BB962C8B-B14F-4D97-AF65-F5344CB8AC3E}">
        <p14:creationId xmlns:p14="http://schemas.microsoft.com/office/powerpoint/2010/main" val="274998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861774"/>
          </a:xfrm>
          <a:prstGeom prst="rect">
            <a:avLst/>
          </a:prstGeom>
          <a:noFill/>
        </p:spPr>
        <p:txBody>
          <a:bodyPr wrap="square" rtlCol="0">
            <a:spAutoFit/>
          </a:bodyPr>
          <a:lstStyle/>
          <a:p>
            <a:pPr algn="ctr"/>
            <a:r>
              <a:rPr lang="en-US" sz="2500" dirty="0" smtClean="0"/>
              <a:t>WHY IS IT WORTH TO INVEST IN ŁOMŻA REGION?</a:t>
            </a:r>
            <a:endParaRPr lang="pl-PL" sz="2500" dirty="0" smtClean="0"/>
          </a:p>
          <a:p>
            <a:pPr algn="ctr"/>
            <a:r>
              <a:rPr lang="pl-PL" sz="2500" dirty="0" smtClean="0"/>
              <a:t>The </a:t>
            </a:r>
            <a:r>
              <a:rPr lang="pl-PL" sz="2500" dirty="0" err="1" smtClean="0"/>
              <a:t>height</a:t>
            </a:r>
            <a:r>
              <a:rPr lang="pl-PL" sz="2500" dirty="0" smtClean="0"/>
              <a:t> of public </a:t>
            </a:r>
            <a:r>
              <a:rPr lang="pl-PL" sz="2500" dirty="0" err="1" smtClean="0"/>
              <a:t>aid</a:t>
            </a:r>
            <a:r>
              <a:rPr lang="pl-PL" sz="2500" dirty="0" smtClean="0"/>
              <a:t> </a:t>
            </a:r>
            <a:r>
              <a:rPr lang="pl-PL" sz="2500" dirty="0" err="1" smtClean="0"/>
              <a:t>up</a:t>
            </a:r>
            <a:r>
              <a:rPr lang="pl-PL" sz="2500" dirty="0" smtClean="0"/>
              <a:t> to 70%</a:t>
            </a:r>
            <a:endParaRPr lang="pl-PL" sz="2500" dirty="0"/>
          </a:p>
        </p:txBody>
      </p:sp>
      <p:pic>
        <p:nvPicPr>
          <p:cNvPr id="9" name="Obraz 8"/>
          <p:cNvPicPr>
            <a:picLocks noChangeAspect="1"/>
          </p:cNvPicPr>
          <p:nvPr/>
        </p:nvPicPr>
        <p:blipFill rotWithShape="1">
          <a:blip r:embed="rId6" cstate="print">
            <a:extLst>
              <a:ext uri="{28A0092B-C50C-407E-A947-70E740481C1C}">
                <a14:useLocalDpi xmlns:a14="http://schemas.microsoft.com/office/drawing/2010/main" val="0"/>
              </a:ext>
            </a:extLst>
          </a:blip>
          <a:srcRect r="9129" b="24429"/>
          <a:stretch/>
        </p:blipFill>
        <p:spPr>
          <a:xfrm>
            <a:off x="482799" y="1872019"/>
            <a:ext cx="5778042" cy="3203834"/>
          </a:xfrm>
          <a:prstGeom prst="rect">
            <a:avLst/>
          </a:prstGeom>
        </p:spPr>
      </p:pic>
      <p:sp>
        <p:nvSpPr>
          <p:cNvPr id="10" name="Prostokąt 9"/>
          <p:cNvSpPr/>
          <p:nvPr/>
        </p:nvSpPr>
        <p:spPr>
          <a:xfrm>
            <a:off x="6419460" y="1872019"/>
            <a:ext cx="5551715" cy="4708981"/>
          </a:xfrm>
          <a:prstGeom prst="rect">
            <a:avLst/>
          </a:prstGeom>
        </p:spPr>
        <p:txBody>
          <a:bodyPr wrap="square">
            <a:spAutoFit/>
          </a:bodyPr>
          <a:lstStyle/>
          <a:p>
            <a:pPr marL="342900" indent="-342900">
              <a:buFont typeface="Wingdings" panose="05000000000000000000" pitchFamily="2" charset="2"/>
              <a:buChar char="q"/>
            </a:pPr>
            <a:r>
              <a:rPr lang="en-US" sz="2200" dirty="0" smtClean="0"/>
              <a:t>The </a:t>
            </a:r>
            <a:r>
              <a:rPr lang="en-US" sz="2200" dirty="0" err="1" smtClean="0"/>
              <a:t>Łomża</a:t>
            </a:r>
            <a:r>
              <a:rPr lang="en-US" sz="2200" dirty="0" smtClean="0"/>
              <a:t> Subzone of the Special Economic Zone</a:t>
            </a:r>
            <a:endParaRPr lang="pl-PL" sz="2200" dirty="0" smtClean="0"/>
          </a:p>
          <a:p>
            <a:endParaRPr lang="pl-PL" sz="2200" dirty="0" smtClean="0"/>
          </a:p>
          <a:p>
            <a:pPr marL="342900" indent="-342900">
              <a:buFont typeface="Wingdings" panose="05000000000000000000" pitchFamily="2" charset="2"/>
              <a:buChar char="q"/>
            </a:pPr>
            <a:r>
              <a:rPr lang="en-US" sz="2200" dirty="0" smtClean="0"/>
              <a:t>The height of state aid is up to 70%</a:t>
            </a:r>
            <a:r>
              <a:rPr lang="pl-PL" sz="2200" dirty="0" smtClean="0"/>
              <a:t>, </a:t>
            </a:r>
            <a:r>
              <a:rPr lang="pl-PL" sz="2200" dirty="0" err="1" smtClean="0"/>
              <a:t>which</a:t>
            </a:r>
            <a:r>
              <a:rPr lang="pl-PL" sz="2200" dirty="0" smtClean="0"/>
              <a:t> </a:t>
            </a:r>
            <a:r>
              <a:rPr lang="pl-PL" sz="2200" dirty="0" err="1" smtClean="0"/>
              <a:t>means</a:t>
            </a:r>
            <a:r>
              <a:rPr lang="pl-PL" sz="2200" dirty="0" smtClean="0"/>
              <a:t> </a:t>
            </a:r>
            <a:r>
              <a:rPr lang="pl-PL" sz="2200" dirty="0" err="1" smtClean="0"/>
              <a:t>that</a:t>
            </a:r>
            <a:r>
              <a:rPr lang="pl-PL" sz="2200" dirty="0" smtClean="0"/>
              <a:t> </a:t>
            </a:r>
            <a:r>
              <a:rPr lang="pl-PL" sz="2200" dirty="0" err="1" smtClean="0"/>
              <a:t>potential</a:t>
            </a:r>
            <a:r>
              <a:rPr lang="pl-PL" sz="2200" dirty="0" smtClean="0"/>
              <a:t> </a:t>
            </a:r>
            <a:r>
              <a:rPr lang="pl-PL" sz="2200" dirty="0" err="1" smtClean="0"/>
              <a:t>investor</a:t>
            </a:r>
            <a:r>
              <a:rPr lang="pl-PL" sz="2200" dirty="0" smtClean="0"/>
              <a:t> </a:t>
            </a:r>
            <a:r>
              <a:rPr lang="pl-PL" sz="2200" dirty="0" err="1" smtClean="0"/>
              <a:t>can</a:t>
            </a:r>
            <a:r>
              <a:rPr lang="pl-PL" sz="2200" dirty="0" smtClean="0"/>
              <a:t> </a:t>
            </a:r>
            <a:r>
              <a:rPr lang="pl-PL" sz="2200" dirty="0" err="1" smtClean="0"/>
              <a:t>receive</a:t>
            </a:r>
            <a:r>
              <a:rPr lang="pl-PL" sz="2200" dirty="0" smtClean="0"/>
              <a:t>:</a:t>
            </a:r>
          </a:p>
          <a:p>
            <a:pPr marL="342900" indent="-342900">
              <a:buFont typeface="Wingdings" panose="05000000000000000000" pitchFamily="2" charset="2"/>
              <a:buChar char="q"/>
            </a:pPr>
            <a:r>
              <a:rPr lang="en-US" sz="2200" dirty="0" smtClean="0"/>
              <a:t>financial support from </a:t>
            </a:r>
            <a:r>
              <a:rPr lang="en-US" sz="2200" dirty="0" err="1" smtClean="0"/>
              <a:t>european</a:t>
            </a:r>
            <a:r>
              <a:rPr lang="en-US" sz="2200" dirty="0" smtClean="0"/>
              <a:t> funds on the highest level in Poland</a:t>
            </a:r>
          </a:p>
          <a:p>
            <a:pPr marL="342900" indent="-342900">
              <a:buFont typeface="Wingdings" panose="05000000000000000000" pitchFamily="2" charset="2"/>
              <a:buChar char="q"/>
            </a:pPr>
            <a:r>
              <a:rPr lang="en-US" sz="2200" dirty="0" smtClean="0"/>
              <a:t>income tax exemption up to 70% of investment outlays, leading their activity in Subzone of Special Economic Zone </a:t>
            </a:r>
          </a:p>
          <a:p>
            <a:pPr marL="342900" indent="-342900">
              <a:buFont typeface="Wingdings" panose="05000000000000000000" pitchFamily="2" charset="2"/>
              <a:buChar char="q"/>
            </a:pPr>
            <a:r>
              <a:rPr lang="en-US" sz="2200" dirty="0" smtClean="0"/>
              <a:t>property tax exemption for maximum 6 years offered by our city</a:t>
            </a:r>
            <a:endParaRPr lang="pl-PL" sz="2200" dirty="0" smtClean="0"/>
          </a:p>
          <a:p>
            <a:endParaRPr lang="pl-PL" dirty="0" smtClean="0">
              <a:solidFill>
                <a:schemeClr val="accent3">
                  <a:lumMod val="75000"/>
                </a:schemeClr>
              </a:solidFill>
            </a:endParaRPr>
          </a:p>
          <a:p>
            <a:endParaRPr lang="pl-PL" dirty="0">
              <a:solidFill>
                <a:schemeClr val="accent3">
                  <a:lumMod val="75000"/>
                </a:schemeClr>
              </a:solidFill>
            </a:endParaRPr>
          </a:p>
        </p:txBody>
      </p:sp>
      <p:sp>
        <p:nvSpPr>
          <p:cNvPr id="12" name="Prostokąt 11"/>
          <p:cNvSpPr/>
          <p:nvPr/>
        </p:nvSpPr>
        <p:spPr>
          <a:xfrm>
            <a:off x="482798" y="5102586"/>
            <a:ext cx="11143145" cy="1446550"/>
          </a:xfrm>
          <a:prstGeom prst="rect">
            <a:avLst/>
          </a:prstGeom>
        </p:spPr>
        <p:txBody>
          <a:bodyPr wrap="square">
            <a:spAutoFit/>
          </a:bodyPr>
          <a:lstStyle/>
          <a:p>
            <a:pPr marL="342900" indent="-342900">
              <a:buFont typeface="Wingdings" panose="05000000000000000000" pitchFamily="2" charset="2"/>
              <a:buChar char="q"/>
            </a:pPr>
            <a:r>
              <a:rPr lang="en-US" sz="2200" dirty="0" smtClean="0"/>
              <a:t>available area - approximately 150 ha</a:t>
            </a:r>
          </a:p>
          <a:p>
            <a:pPr marL="342900" indent="-342900">
              <a:buFont typeface="Wingdings" panose="05000000000000000000" pitchFamily="2" charset="2"/>
              <a:buChar char="q"/>
            </a:pPr>
            <a:r>
              <a:rPr lang="en-US" sz="2200" dirty="0" smtClean="0"/>
              <a:t>with necessary infrastructure</a:t>
            </a:r>
          </a:p>
          <a:p>
            <a:pPr marL="342900" indent="-342900">
              <a:buFont typeface="Wingdings" panose="05000000000000000000" pitchFamily="2" charset="2"/>
              <a:buChar char="q"/>
            </a:pPr>
            <a:r>
              <a:rPr lang="en-US" sz="2200" dirty="0" smtClean="0"/>
              <a:t>with the access to the national road 61</a:t>
            </a:r>
          </a:p>
          <a:p>
            <a:pPr marL="342900" indent="-342900">
              <a:buFont typeface="Wingdings" panose="05000000000000000000" pitchFamily="2" charset="2"/>
              <a:buChar char="q"/>
            </a:pPr>
            <a:r>
              <a:rPr lang="en-US" sz="2200" dirty="0" smtClean="0"/>
              <a:t>near VIA </a:t>
            </a:r>
            <a:r>
              <a:rPr lang="en-US" sz="2200" dirty="0" err="1" smtClean="0"/>
              <a:t>Baltica</a:t>
            </a:r>
            <a:endParaRPr lang="pl-PL" sz="2200" dirty="0"/>
          </a:p>
        </p:txBody>
      </p:sp>
    </p:spTree>
    <p:extLst>
      <p:ext uri="{BB962C8B-B14F-4D97-AF65-F5344CB8AC3E}">
        <p14:creationId xmlns:p14="http://schemas.microsoft.com/office/powerpoint/2010/main" val="78245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pic>
        <p:nvPicPr>
          <p:cNvPr id="5" name="Obraz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52" y="3828563"/>
            <a:ext cx="8058150" cy="2447925"/>
          </a:xfrm>
          <a:prstGeom prst="rect">
            <a:avLst/>
          </a:prstGeom>
        </p:spPr>
      </p:pic>
      <p:sp>
        <p:nvSpPr>
          <p:cNvPr id="6" name="Prostokąt 5"/>
          <p:cNvSpPr/>
          <p:nvPr/>
        </p:nvSpPr>
        <p:spPr>
          <a:xfrm>
            <a:off x="794851" y="2136339"/>
            <a:ext cx="11176323" cy="1908215"/>
          </a:xfrm>
          <a:prstGeom prst="rect">
            <a:avLst/>
          </a:prstGeom>
        </p:spPr>
        <p:txBody>
          <a:bodyPr wrap="square">
            <a:spAutoFit/>
          </a:bodyPr>
          <a:lstStyle/>
          <a:p>
            <a:pPr marL="342900" indent="-342900">
              <a:buFont typeface="Wingdings" panose="05000000000000000000" pitchFamily="2" charset="2"/>
              <a:buChar char="q"/>
            </a:pPr>
            <a:r>
              <a:rPr lang="en-US" sz="2500" dirty="0" smtClean="0"/>
              <a:t>Two schools of higher education: the </a:t>
            </a:r>
            <a:r>
              <a:rPr lang="en-US" sz="2500" dirty="0" err="1" smtClean="0"/>
              <a:t>Łomża</a:t>
            </a:r>
            <a:r>
              <a:rPr lang="en-US" sz="2500" dirty="0" smtClean="0"/>
              <a:t> State University of Applied Sciences and the Academy of Agribusiness educate in the following directions: computer science, automatics and robotics, food technology, construction and agriculture.</a:t>
            </a:r>
          </a:p>
          <a:p>
            <a:pPr marL="342900" indent="-342900">
              <a:buFont typeface="Wingdings" panose="05000000000000000000" pitchFamily="2" charset="2"/>
              <a:buChar char="q"/>
            </a:pPr>
            <a:r>
              <a:rPr lang="en-US" sz="2500" dirty="0" smtClean="0"/>
              <a:t>4.000 students. </a:t>
            </a:r>
          </a:p>
          <a:p>
            <a:endParaRPr lang="en-US" dirty="0" smtClean="0">
              <a:solidFill>
                <a:schemeClr val="accent3">
                  <a:lumMod val="50000"/>
                </a:schemeClr>
              </a:solidFill>
            </a:endParaRPr>
          </a:p>
        </p:txBody>
      </p:sp>
      <p:sp>
        <p:nvSpPr>
          <p:cNvPr id="7" name="pole tekstowe 6"/>
          <p:cNvSpPr txBox="1"/>
          <p:nvPr/>
        </p:nvSpPr>
        <p:spPr>
          <a:xfrm>
            <a:off x="4823927" y="839755"/>
            <a:ext cx="6802017" cy="861774"/>
          </a:xfrm>
          <a:prstGeom prst="rect">
            <a:avLst/>
          </a:prstGeom>
          <a:noFill/>
        </p:spPr>
        <p:txBody>
          <a:bodyPr wrap="square" rtlCol="0">
            <a:spAutoFit/>
          </a:bodyPr>
          <a:lstStyle/>
          <a:p>
            <a:pPr algn="ctr"/>
            <a:r>
              <a:rPr lang="en-US" sz="2500" dirty="0" smtClean="0"/>
              <a:t>WHY IS IT WORTH TO INVEST IN ŁOMŻA REGION?</a:t>
            </a:r>
            <a:endParaRPr lang="pl-PL" sz="2500" dirty="0" smtClean="0"/>
          </a:p>
          <a:p>
            <a:pPr algn="ctr"/>
            <a:r>
              <a:rPr lang="pl-PL" sz="2500" dirty="0" smtClean="0"/>
              <a:t>Human </a:t>
            </a:r>
            <a:r>
              <a:rPr lang="pl-PL" sz="2500" dirty="0" err="1" smtClean="0"/>
              <a:t>resourses</a:t>
            </a:r>
            <a:endParaRPr lang="pl-PL" sz="2500" dirty="0"/>
          </a:p>
        </p:txBody>
      </p:sp>
      <p:sp>
        <p:nvSpPr>
          <p:cNvPr id="8" name="Prostokąt 7"/>
          <p:cNvSpPr/>
          <p:nvPr/>
        </p:nvSpPr>
        <p:spPr>
          <a:xfrm>
            <a:off x="8948057" y="3828562"/>
            <a:ext cx="2873829" cy="1631216"/>
          </a:xfrm>
          <a:prstGeom prst="rect">
            <a:avLst/>
          </a:prstGeom>
        </p:spPr>
        <p:txBody>
          <a:bodyPr wrap="square">
            <a:spAutoFit/>
          </a:bodyPr>
          <a:lstStyle/>
          <a:p>
            <a:pPr marL="342900" indent="-342900">
              <a:buFont typeface="Wingdings" panose="05000000000000000000" pitchFamily="2" charset="2"/>
              <a:buChar char="q"/>
            </a:pPr>
            <a:r>
              <a:rPr lang="en-US" sz="2500" dirty="0" smtClean="0"/>
              <a:t>Low </a:t>
            </a:r>
            <a:r>
              <a:rPr lang="en-US" sz="2500" dirty="0" err="1" smtClean="0"/>
              <a:t>labour</a:t>
            </a:r>
            <a:r>
              <a:rPr lang="en-US" sz="2500" dirty="0" smtClean="0"/>
              <a:t> costs. Average monthly gross salary is about 740 Euros.</a:t>
            </a:r>
            <a:endParaRPr lang="pl-PL" sz="2500" dirty="0"/>
          </a:p>
        </p:txBody>
      </p:sp>
    </p:spTree>
    <p:extLst>
      <p:ext uri="{BB962C8B-B14F-4D97-AF65-F5344CB8AC3E}">
        <p14:creationId xmlns:p14="http://schemas.microsoft.com/office/powerpoint/2010/main" val="181884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136" y="2646932"/>
            <a:ext cx="4275039" cy="4068471"/>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54" y="-307327"/>
            <a:ext cx="5085281" cy="2551625"/>
          </a:xfrm>
          <a:prstGeom prst="rect">
            <a:avLst/>
          </a:prstGeom>
        </p:spPr>
      </p:pic>
      <p:sp>
        <p:nvSpPr>
          <p:cNvPr id="4" name="Symbol zastępczy stopki 3"/>
          <p:cNvSpPr>
            <a:spLocks noGrp="1"/>
          </p:cNvSpPr>
          <p:nvPr>
            <p:ph type="ftr" sz="quarter" idx="11"/>
          </p:nvPr>
        </p:nvSpPr>
        <p:spPr>
          <a:xfrm>
            <a:off x="223935" y="6356350"/>
            <a:ext cx="11747240" cy="365125"/>
          </a:xfrm>
        </p:spPr>
        <p:txBody>
          <a:bodyPr/>
          <a:lstStyle/>
          <a:p>
            <a:r>
              <a:rPr lang="en-US" dirty="0" smtClean="0"/>
              <a:t>The Entrepreneurs Assistance Center, The City Hall of </a:t>
            </a:r>
            <a:r>
              <a:rPr lang="en-US" dirty="0" err="1" smtClean="0"/>
              <a:t>Łomża</a:t>
            </a:r>
            <a:r>
              <a:rPr lang="en-US" dirty="0" smtClean="0"/>
              <a:t>, </a:t>
            </a:r>
            <a:r>
              <a:rPr lang="pl-PL" dirty="0" smtClean="0"/>
              <a:t>Stary Rynek 14, 18-400 Łomża mail: </a:t>
            </a:r>
            <a:r>
              <a:rPr lang="en-US" dirty="0" smtClean="0"/>
              <a:t>cop@um.lomza.pl . tel. +48 86 2156852,</a:t>
            </a:r>
            <a:r>
              <a:rPr lang="pl-PL" dirty="0" smtClean="0"/>
              <a:t> </a:t>
            </a:r>
            <a:r>
              <a:rPr lang="pl-PL" dirty="0" err="1" smtClean="0"/>
              <a:t>website</a:t>
            </a:r>
            <a:r>
              <a:rPr lang="pl-PL" dirty="0" smtClean="0"/>
              <a:t>: </a:t>
            </a:r>
            <a:r>
              <a:rPr lang="pl-PL" dirty="0" smtClean="0">
                <a:hlinkClick r:id="rId5"/>
              </a:rPr>
              <a:t>www.biznes.um.lomza.pl</a:t>
            </a:r>
            <a:r>
              <a:rPr lang="pl-PL" dirty="0" smtClean="0"/>
              <a:t> </a:t>
            </a:r>
            <a:endParaRPr lang="pl-PL" dirty="0"/>
          </a:p>
        </p:txBody>
      </p:sp>
      <p:sp>
        <p:nvSpPr>
          <p:cNvPr id="5" name="pole tekstowe 4"/>
          <p:cNvSpPr txBox="1"/>
          <p:nvPr/>
        </p:nvSpPr>
        <p:spPr>
          <a:xfrm>
            <a:off x="4823927" y="839755"/>
            <a:ext cx="6802017" cy="477054"/>
          </a:xfrm>
          <a:prstGeom prst="rect">
            <a:avLst/>
          </a:prstGeom>
          <a:noFill/>
        </p:spPr>
        <p:txBody>
          <a:bodyPr wrap="square" rtlCol="0">
            <a:spAutoFit/>
          </a:bodyPr>
          <a:lstStyle/>
          <a:p>
            <a:pPr algn="ctr"/>
            <a:r>
              <a:rPr lang="en-US" sz="2500" dirty="0" smtClean="0"/>
              <a:t>WHY IS IT WORTH TO INVEST IN ŁOMŻA REGION?</a:t>
            </a:r>
            <a:endParaRPr lang="pl-PL" sz="2500" dirty="0"/>
          </a:p>
        </p:txBody>
      </p:sp>
      <p:sp>
        <p:nvSpPr>
          <p:cNvPr id="9" name="Prostokąt 8"/>
          <p:cNvSpPr/>
          <p:nvPr/>
        </p:nvSpPr>
        <p:spPr>
          <a:xfrm>
            <a:off x="326572" y="1959429"/>
            <a:ext cx="5971591" cy="4324261"/>
          </a:xfrm>
          <a:prstGeom prst="rect">
            <a:avLst/>
          </a:prstGeom>
        </p:spPr>
        <p:txBody>
          <a:bodyPr wrap="square">
            <a:spAutoFit/>
          </a:bodyPr>
          <a:lstStyle/>
          <a:p>
            <a:pPr marL="342900" indent="-342900">
              <a:buFont typeface="Wingdings" panose="05000000000000000000" pitchFamily="2" charset="2"/>
              <a:buChar char="q"/>
            </a:pPr>
            <a:r>
              <a:rPr lang="en-US" sz="2500" dirty="0" smtClean="0"/>
              <a:t>The location of the „Green Lungs of Poland” promotes the development of the food industry, construction and building industry, IT industry.</a:t>
            </a:r>
            <a:endParaRPr lang="pl-PL" sz="2500" dirty="0" smtClean="0"/>
          </a:p>
          <a:p>
            <a:pPr marL="342900" indent="-342900">
              <a:buFont typeface="Wingdings" panose="05000000000000000000" pitchFamily="2" charset="2"/>
              <a:buChar char="q"/>
            </a:pPr>
            <a:r>
              <a:rPr lang="en-US" sz="2500" dirty="0" smtClean="0"/>
              <a:t>The largest dairy producers in Poland, the largest manufacturer of potato starch and derivatives, brewery are located in the city or nearby. The modern and innovative companies in the branches of construction and food industry are functioning here. </a:t>
            </a:r>
            <a:endParaRPr lang="pl-PL" sz="2500" dirty="0"/>
          </a:p>
        </p:txBody>
      </p:sp>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9275" y="1959429"/>
            <a:ext cx="5400003" cy="3939540"/>
          </a:xfrm>
          <a:prstGeom prst="rect">
            <a:avLst/>
          </a:prstGeom>
        </p:spPr>
      </p:pic>
    </p:spTree>
    <p:extLst>
      <p:ext uri="{BB962C8B-B14F-4D97-AF65-F5344CB8AC3E}">
        <p14:creationId xmlns:p14="http://schemas.microsoft.com/office/powerpoint/2010/main" val="342343754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1151</Words>
  <Application>Microsoft Office PowerPoint</Application>
  <PresentationFormat>Panoramiczny</PresentationFormat>
  <Paragraphs>107</Paragraphs>
  <Slides>12</Slides>
  <Notes>12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Taste in Łomża</dc:title>
  <dc:creator>Puchala.M</dc:creator>
  <cp:lastModifiedBy>Puchala.M</cp:lastModifiedBy>
  <cp:revision>17</cp:revision>
  <cp:lastPrinted>2018-10-02T12:07:45Z</cp:lastPrinted>
  <dcterms:created xsi:type="dcterms:W3CDTF">2018-10-01T13:12:41Z</dcterms:created>
  <dcterms:modified xsi:type="dcterms:W3CDTF">2018-10-03T10:49:58Z</dcterms:modified>
</cp:coreProperties>
</file>